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28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81" r:id="rId26"/>
    <p:sldId id="280" r:id="rId27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FF00"/>
    <a:srgbClr val="33CC33"/>
    <a:srgbClr val="66FF33"/>
    <a:srgbClr val="009900"/>
    <a:srgbClr val="251C9E"/>
    <a:srgbClr val="FFFF66"/>
    <a:srgbClr val="CC3300"/>
    <a:srgbClr val="FF339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15" autoAdjust="0"/>
    <p:restoredTop sz="94660"/>
  </p:normalViewPr>
  <p:slideViewPr>
    <p:cSldViewPr>
      <p:cViewPr varScale="1">
        <p:scale>
          <a:sx n="41" d="100"/>
          <a:sy n="41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EF99BA-42D7-411D-9088-C81F8E87836A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40B5E8-1022-4D9F-896E-BF5548F13EC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B5E8-1022-4D9F-896E-BF5548F13ECB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B5E8-1022-4D9F-896E-BF5548F13ECB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B5E8-1022-4D9F-896E-BF5548F13ECB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B5E8-1022-4D9F-896E-BF5548F13ECB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645D4C-BD28-4728-A063-ED408C375729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5F948E-DFF3-45BF-B768-BFAC456B8A7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  <a:solidFill>
            <a:srgbClr val="FF99CC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ACUTE &amp; CHORONIC  RF</a:t>
            </a:r>
            <a:r>
              <a:rPr lang="fa-IR" sz="4800" dirty="0" smtClean="0">
                <a:solidFill>
                  <a:schemeClr val="bg1"/>
                </a:solidFill>
              </a:rPr>
              <a:t/>
            </a:r>
            <a:br>
              <a:rPr lang="fa-IR" sz="4800" dirty="0" smtClean="0">
                <a:solidFill>
                  <a:schemeClr val="bg1"/>
                </a:solidFill>
              </a:rPr>
            </a:br>
            <a:r>
              <a:rPr lang="fa-IR" sz="4800" dirty="0" smtClean="0">
                <a:solidFill>
                  <a:schemeClr val="bg1"/>
                </a:solidFill>
              </a:rPr>
              <a:t/>
            </a:r>
            <a:br>
              <a:rPr lang="fa-IR" sz="4800" dirty="0" smtClean="0">
                <a:solidFill>
                  <a:schemeClr val="bg1"/>
                </a:solidFill>
              </a:rPr>
            </a:br>
            <a:r>
              <a:rPr lang="fa-IR" sz="4800" smtClean="0">
                <a:solidFill>
                  <a:schemeClr val="bg1"/>
                </a:solidFill>
              </a:rPr>
              <a:t/>
            </a:r>
            <a:br>
              <a:rPr lang="fa-IR" sz="4800" smtClean="0">
                <a:solidFill>
                  <a:schemeClr val="bg1"/>
                </a:solidFill>
              </a:rPr>
            </a:br>
            <a:endParaRPr lang="fa-I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  <a:solidFill>
            <a:srgbClr val="FF99CC"/>
          </a:solidFill>
          <a:ln>
            <a:solidFill>
              <a:srgbClr val="FF99CC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a-IR" sz="4400" dirty="0" smtClean="0"/>
              <a:t>هیپرکالمی:</a:t>
            </a:r>
          </a:p>
          <a:p>
            <a:pPr>
              <a:buNone/>
            </a:pPr>
            <a:r>
              <a:rPr lang="fa-IR" sz="2400" dirty="0" smtClean="0"/>
              <a:t>کاتابولیسم طبیعی بافتها</a:t>
            </a:r>
            <a:endParaRPr lang="fa-IR" sz="2400" i="1" dirty="0" smtClean="0"/>
          </a:p>
          <a:p>
            <a:pPr>
              <a:buNone/>
            </a:pPr>
            <a:r>
              <a:rPr lang="fa-IR" sz="2400" i="1" dirty="0" smtClean="0"/>
              <a:t>رژیم غذایی</a:t>
            </a:r>
          </a:p>
          <a:p>
            <a:pPr>
              <a:buNone/>
            </a:pPr>
            <a:r>
              <a:rPr lang="fa-IR" sz="2400" i="1" dirty="0" smtClean="0"/>
              <a:t>خون در دستگاه گوارش یا انتقال خون</a:t>
            </a:r>
          </a:p>
          <a:p>
            <a:pPr>
              <a:buNone/>
            </a:pPr>
            <a:r>
              <a:rPr lang="fa-IR" sz="2400" i="1" dirty="0" smtClean="0"/>
              <a:t>انفوزیون های داخل وریدی</a:t>
            </a:r>
          </a:p>
          <a:p>
            <a:pPr>
              <a:buNone/>
            </a:pPr>
            <a:r>
              <a:rPr lang="fa-IR" sz="2400" i="1" dirty="0" smtClean="0"/>
              <a:t>جابجایی </a:t>
            </a:r>
            <a:r>
              <a:rPr lang="en-US" sz="2400" i="1" dirty="0" smtClean="0"/>
              <a:t>K </a:t>
            </a:r>
            <a:r>
              <a:rPr lang="fa-IR" sz="2400" i="1" dirty="0" smtClean="0"/>
              <a:t> به خارج از سلول در پاسخ به اسیدوز متابولیک</a:t>
            </a:r>
          </a:p>
          <a:p>
            <a:pPr>
              <a:buNone/>
            </a:pPr>
            <a:r>
              <a:rPr lang="fa-IR" sz="3200" b="1" dirty="0" smtClean="0"/>
              <a:t>اسیدوز متابولیک: </a:t>
            </a:r>
          </a:p>
          <a:p>
            <a:r>
              <a:rPr lang="fa-IR" sz="2400" i="1" dirty="0" smtClean="0"/>
              <a:t>نارسایی مکانیسم های طبیعی بافر کلیه</a:t>
            </a:r>
          </a:p>
          <a:p>
            <a:r>
              <a:rPr lang="fa-IR" sz="2400" i="1" dirty="0" smtClean="0"/>
              <a:t>مواد اسیدی حاصل از متابولیسم بدلیل الیگویوری</a:t>
            </a:r>
          </a:p>
          <a:p>
            <a:pPr>
              <a:buFont typeface="Wingdings" pitchFamily="2" charset="2"/>
              <a:buChar char="v"/>
            </a:pPr>
            <a:r>
              <a:rPr lang="fa-IR" sz="3200" b="1" dirty="0" smtClean="0"/>
              <a:t>اختلالات کلسیم و فسفر</a:t>
            </a:r>
          </a:p>
          <a:p>
            <a:pPr>
              <a:buFont typeface="Wingdings" pitchFamily="2" charset="2"/>
              <a:buChar char="v"/>
            </a:pPr>
            <a:r>
              <a:rPr lang="fa-IR" sz="3200" b="1" dirty="0" smtClean="0"/>
              <a:t>کم خونی</a:t>
            </a:r>
          </a:p>
          <a:p>
            <a:pPr>
              <a:buNone/>
            </a:pPr>
            <a:endParaRPr lang="fa-IR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solidFill>
            <a:srgbClr val="FF99CC"/>
          </a:solidFill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هیپرکالمی</a:t>
            </a:r>
            <a:endParaRPr lang="fa-I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00"/>
                            </p:stCondLst>
                            <p:childTnLst>
                              <p:par>
                                <p:cTn id="2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4400" b="1" dirty="0" smtClean="0"/>
              <a:t>پیشگیری:</a:t>
            </a:r>
            <a:endParaRPr lang="fa-IR" sz="3600" b="1" dirty="0" smtClean="0"/>
          </a:p>
          <a:p>
            <a:pPr marL="742950" indent="-742950">
              <a:buFont typeface="Wingdings" pitchFamily="2" charset="2"/>
              <a:buChar char="§"/>
            </a:pPr>
            <a:endParaRPr lang="fa-IR" b="1" dirty="0" smtClean="0"/>
          </a:p>
          <a:p>
            <a:pPr marL="742950" indent="-742950">
              <a:buFont typeface="Wingdings" pitchFamily="2" charset="2"/>
              <a:buChar char="§"/>
            </a:pPr>
            <a:endParaRPr lang="fa-IR" b="1" dirty="0" smtClean="0"/>
          </a:p>
          <a:p>
            <a:pPr marL="742950" indent="-742950">
              <a:buFont typeface="Wingdings" pitchFamily="2" charset="2"/>
              <a:buChar char="§"/>
            </a:pPr>
            <a:r>
              <a:rPr lang="fa-IR" b="1" dirty="0" smtClean="0"/>
              <a:t>مایع درمانی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fa-IR" b="1" dirty="0" smtClean="0"/>
              <a:t>پیشگیری از شوک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fa-IR" b="1" dirty="0" smtClean="0"/>
              <a:t>چک فشارهای شریانی و ورید مرکزی و </a:t>
            </a:r>
            <a:r>
              <a:rPr lang="en-US" b="1" dirty="0" smtClean="0"/>
              <a:t>UOP</a:t>
            </a:r>
            <a:r>
              <a:rPr lang="fa-IR" b="1" dirty="0" smtClean="0"/>
              <a:t> در بیماران بد حال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fa-IR" b="1" dirty="0" smtClean="0"/>
              <a:t>درمان سریع افت فشار خون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fa-IR" b="1" dirty="0" smtClean="0"/>
              <a:t>چک عملکرد کلیه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fa-IR" b="1" dirty="0" smtClean="0"/>
              <a:t>دقت در تجویز خون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fa-IR" b="1" dirty="0" smtClean="0"/>
              <a:t>پیشگیری از عفونتها</a:t>
            </a:r>
          </a:p>
          <a:p>
            <a:pPr marL="742950" indent="-742950">
              <a:buFont typeface="Wingdings" pitchFamily="2" charset="2"/>
              <a:buChar char="§"/>
            </a:pPr>
            <a:endParaRPr lang="fa-IR" b="1" dirty="0" smtClean="0"/>
          </a:p>
          <a:p>
            <a:pPr marL="742950" indent="-742950">
              <a:buFont typeface="Wingdings" pitchFamily="2" charset="2"/>
              <a:buChar char="§"/>
            </a:pPr>
            <a:endParaRPr lang="en-US" b="1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119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119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fa-IR" sz="3600" b="1" dirty="0" smtClean="0"/>
          </a:p>
          <a:p>
            <a:pPr>
              <a:buFont typeface="Wingdings" pitchFamily="2" charset="2"/>
              <a:buChar char="§"/>
            </a:pPr>
            <a:r>
              <a:rPr lang="fa-IR" b="1" dirty="0" smtClean="0"/>
              <a:t>پیشگیری از اثرات سمی داروها</a:t>
            </a:r>
          </a:p>
          <a:p>
            <a:pPr>
              <a:buFont typeface="Wingdings" pitchFamily="2" charset="2"/>
              <a:buChar char="§"/>
            </a:pPr>
            <a:r>
              <a:rPr lang="fa-IR" sz="2800" b="1" dirty="0" smtClean="0"/>
              <a:t>توجه</a:t>
            </a:r>
            <a:r>
              <a:rPr lang="fa-IR" b="1" dirty="0" smtClean="0"/>
              <a:t> به عفونتهای حاصله از سوند گذاری </a:t>
            </a:r>
          </a:p>
          <a:p>
            <a:pPr>
              <a:buNone/>
            </a:pPr>
            <a:endParaRPr lang="fa-IR" b="1" dirty="0" smtClean="0"/>
          </a:p>
          <a:p>
            <a:pPr>
              <a:buNone/>
            </a:pPr>
            <a:endParaRPr lang="fa-IR" b="1" dirty="0" smtClean="0"/>
          </a:p>
          <a:p>
            <a:pPr>
              <a:buNone/>
            </a:pPr>
            <a:endParaRPr lang="fa-IR" b="1" dirty="0" smtClean="0"/>
          </a:p>
          <a:p>
            <a:pPr>
              <a:buNone/>
            </a:pPr>
            <a:r>
              <a:rPr lang="fa-IR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درمان</a:t>
            </a:r>
            <a:r>
              <a:rPr lang="en-US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ARF</a:t>
            </a:r>
            <a:r>
              <a:rPr lang="fa-IR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:</a:t>
            </a:r>
          </a:p>
          <a:p>
            <a:pPr marL="852678" indent="-742950">
              <a:buFont typeface="+mj-lt"/>
              <a:buAutoNum type="arabicPeriod"/>
            </a:pPr>
            <a:r>
              <a:rPr lang="fa-IR" sz="3200" b="1" dirty="0" smtClean="0"/>
              <a:t>درمان طبی</a:t>
            </a:r>
          </a:p>
          <a:p>
            <a:pPr marL="852678" indent="-742950">
              <a:buFont typeface="+mj-lt"/>
              <a:buAutoNum type="arabicPeriod"/>
            </a:pPr>
            <a:r>
              <a:rPr lang="fa-IR" sz="3200" b="1" dirty="0" smtClean="0"/>
              <a:t>درمان تغذیه ای</a:t>
            </a:r>
          </a:p>
          <a:p>
            <a:pPr marL="852678" indent="-742950">
              <a:buFont typeface="+mj-lt"/>
              <a:buAutoNum type="arabicPeriod"/>
            </a:pPr>
            <a:r>
              <a:rPr lang="fa-IR" sz="3200" b="1" dirty="0" smtClean="0"/>
              <a:t>درمان دارویی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36" y="131163"/>
            <a:ext cx="8229600" cy="45719"/>
          </a:xfrm>
        </p:spPr>
        <p:txBody>
          <a:bodyPr>
            <a:normAutofit fontScale="90000"/>
          </a:bodyPr>
          <a:lstStyle/>
          <a:p>
            <a:pPr algn="r"/>
            <a:endParaRPr lang="fa-IR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9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9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a-IR" sz="4000" b="1" dirty="0" smtClean="0"/>
              <a:t>درمان دارویی: </a:t>
            </a:r>
          </a:p>
          <a:p>
            <a:pPr marL="514350" indent="-514350">
              <a:buNone/>
            </a:pPr>
            <a:r>
              <a:rPr lang="fa-IR" b="1" i="1" dirty="0" smtClean="0"/>
              <a:t>درمان هیپرکالمی</a:t>
            </a:r>
          </a:p>
          <a:p>
            <a:pPr marL="514350" indent="-514350">
              <a:buNone/>
            </a:pPr>
            <a:r>
              <a:rPr lang="fa-IR" b="1" i="1" dirty="0" smtClean="0"/>
              <a:t>درمان اسیدوز متابولیک</a:t>
            </a:r>
          </a:p>
          <a:p>
            <a:pPr marL="514350" indent="-514350">
              <a:buNone/>
            </a:pPr>
            <a:r>
              <a:rPr lang="fa-IR" b="1" i="1" dirty="0" smtClean="0"/>
              <a:t>درمان هیپرفسفاتمی</a:t>
            </a:r>
          </a:p>
          <a:p>
            <a:pPr marL="514350" indent="-514350">
              <a:buNone/>
            </a:pPr>
            <a:endParaRPr lang="fa-IR" sz="4000" b="1" i="1" dirty="0" smtClean="0"/>
          </a:p>
          <a:p>
            <a:pPr marL="514350" indent="-514350">
              <a:buNone/>
            </a:pPr>
            <a:r>
              <a:rPr lang="fa-IR" sz="4000" b="1" i="1" dirty="0" smtClean="0"/>
              <a:t>2.درمان تغذیه ای:</a:t>
            </a:r>
          </a:p>
          <a:p>
            <a:pPr marL="514350" indent="-514350">
              <a:buNone/>
            </a:pPr>
            <a:r>
              <a:rPr lang="fa-IR" b="1" i="1" dirty="0" smtClean="0"/>
              <a:t>مرحله الگویوری:</a:t>
            </a:r>
          </a:p>
          <a:p>
            <a:pPr marL="514350" indent="-514350">
              <a:buNone/>
            </a:pPr>
            <a:r>
              <a:rPr lang="fa-IR" b="1" i="1" dirty="0" smtClean="0"/>
              <a:t>محدودیت </a:t>
            </a:r>
            <a:r>
              <a:rPr lang="en-US" b="1" i="1" dirty="0" smtClean="0"/>
              <a:t>Pr ,</a:t>
            </a:r>
            <a:r>
              <a:rPr lang="en-US" b="1" i="1" dirty="0" err="1" smtClean="0"/>
              <a:t>K,P,Na</a:t>
            </a:r>
            <a:endParaRPr lang="fa-IR" b="1" i="1" dirty="0" smtClean="0"/>
          </a:p>
          <a:p>
            <a:pPr marL="514350" indent="-514350">
              <a:buNone/>
            </a:pPr>
            <a:r>
              <a:rPr lang="fa-IR" b="1" i="1" dirty="0" smtClean="0"/>
              <a:t>مصرف غذاهای حاوی کربوهیدرات</a:t>
            </a:r>
          </a:p>
          <a:p>
            <a:pPr marL="514350" indent="-514350">
              <a:buNone/>
            </a:pPr>
            <a:endParaRPr lang="fa-IR" b="1" i="1" dirty="0" smtClean="0"/>
          </a:p>
          <a:p>
            <a:pPr marL="514350" indent="-514350">
              <a:buNone/>
            </a:pPr>
            <a:endParaRPr lang="fa-IR" b="1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4000" b="1" dirty="0" smtClean="0"/>
              <a:t>مرحله دیورتیک:</a:t>
            </a:r>
          </a:p>
          <a:p>
            <a:pPr>
              <a:buNone/>
            </a:pPr>
            <a:r>
              <a:rPr lang="fa-IR" b="1" i="1" dirty="0" smtClean="0"/>
              <a:t>رژیم غذایی پر</a:t>
            </a:r>
            <a:r>
              <a:rPr lang="en-US" b="1" i="1" dirty="0" smtClean="0"/>
              <a:t>Pr</a:t>
            </a:r>
            <a:r>
              <a:rPr lang="fa-IR" b="1" i="1" dirty="0" smtClean="0"/>
              <a:t> و پرکالری</a:t>
            </a:r>
          </a:p>
          <a:p>
            <a:pPr>
              <a:buNone/>
            </a:pPr>
            <a:r>
              <a:rPr lang="fa-IR" b="1" i="1" dirty="0" smtClean="0"/>
              <a:t>تعیین سطح خونی الکترولیت ها برای جایگزینی </a:t>
            </a:r>
          </a:p>
          <a:p>
            <a:pPr>
              <a:buNone/>
            </a:pPr>
            <a:endParaRPr lang="fa-IR" b="1" i="1" dirty="0" smtClean="0"/>
          </a:p>
          <a:p>
            <a:pPr>
              <a:buNone/>
            </a:pPr>
            <a:endParaRPr lang="fa-IR" b="1" i="1" dirty="0" smtClean="0"/>
          </a:p>
          <a:p>
            <a:pPr>
              <a:buNone/>
            </a:pPr>
            <a:endParaRPr lang="fa-IR" b="1" i="1" dirty="0" smtClean="0"/>
          </a:p>
          <a:p>
            <a:pPr>
              <a:buNone/>
            </a:pPr>
            <a:r>
              <a:rPr lang="fa-IR" sz="2800" b="1" i="1" dirty="0" smtClean="0"/>
              <a:t>پایان بخش اول</a:t>
            </a:r>
            <a:endParaRPr lang="fa-IR" sz="28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26130"/>
          </a:xfr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err="1" smtClean="0"/>
              <a:t>Choronic</a:t>
            </a:r>
            <a:r>
              <a:rPr lang="en-US" sz="4400" dirty="0" smtClean="0"/>
              <a:t> Renal </a:t>
            </a:r>
            <a:r>
              <a:rPr lang="en-US" sz="4400" dirty="0" err="1" smtClean="0"/>
              <a:t>Failor</a:t>
            </a:r>
            <a:r>
              <a:rPr lang="fa-IR" sz="4400" dirty="0" smtClean="0"/>
              <a:t/>
            </a:r>
            <a:br>
              <a:rPr lang="fa-IR" sz="4400" dirty="0" smtClean="0"/>
            </a:br>
            <a:endParaRPr lang="fa-IR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20A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20A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  <a:solidFill>
            <a:srgbClr val="66FF3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cs typeface="+mj-cs"/>
              </a:rPr>
              <a:t>ESRD</a:t>
            </a:r>
            <a:r>
              <a:rPr lang="fa-IR" sz="2800" b="1" dirty="0" smtClean="0">
                <a:cs typeface="+mj-cs"/>
              </a:rPr>
              <a:t>:</a:t>
            </a:r>
          </a:p>
          <a:p>
            <a:pPr>
              <a:buNone/>
            </a:pPr>
            <a:r>
              <a:rPr lang="fa-IR" sz="2400" b="1" dirty="0" smtClean="0">
                <a:cs typeface="+mj-cs"/>
              </a:rPr>
              <a:t>نارسایی مزمن کلیوی یک اختلال پیشرونده غیر قابل بازگشت است.</a:t>
            </a:r>
          </a:p>
          <a:p>
            <a:r>
              <a:rPr lang="fa-IR" sz="2400" b="1" dirty="0" smtClean="0">
                <a:cs typeface="+mj-cs"/>
              </a:rPr>
              <a:t>باعث ازبین رفتن توانایی بدن برای حفظ تعادل مایعات و الکترولیت ها.</a:t>
            </a:r>
          </a:p>
          <a:p>
            <a:r>
              <a:rPr lang="fa-IR" sz="2400" b="1" dirty="0" smtClean="0">
                <a:cs typeface="+mj-cs"/>
              </a:rPr>
              <a:t>باعث ایجاد اورمی وازوتمی در بدن میشود.</a:t>
            </a:r>
          </a:p>
          <a:p>
            <a:endParaRPr lang="fa-IR" sz="2400" b="1" dirty="0" smtClean="0">
              <a:cs typeface="+mj-cs"/>
            </a:endParaRPr>
          </a:p>
          <a:p>
            <a:r>
              <a:rPr lang="fa-IR" sz="2800" b="1" dirty="0" smtClean="0">
                <a:cs typeface="+mj-cs"/>
              </a:rPr>
              <a:t>علل ایجاد</a:t>
            </a:r>
            <a:r>
              <a:rPr lang="en-US" sz="2800" b="1" dirty="0" smtClean="0">
                <a:cs typeface="+mj-cs"/>
              </a:rPr>
              <a:t>ESRD </a:t>
            </a:r>
            <a:r>
              <a:rPr lang="fa-IR" sz="2800" b="1" dirty="0" smtClean="0">
                <a:cs typeface="+mj-cs"/>
              </a:rPr>
              <a:t>:</a:t>
            </a:r>
          </a:p>
          <a:p>
            <a:r>
              <a:rPr lang="fa-IR" sz="2400" b="1" dirty="0" smtClean="0">
                <a:cs typeface="+mj-cs"/>
              </a:rPr>
              <a:t>بیشترین علت بیماریهای سیستمیک(دیابت)</a:t>
            </a:r>
          </a:p>
          <a:p>
            <a:r>
              <a:rPr lang="fa-IR" sz="2400" b="1" dirty="0" smtClean="0">
                <a:cs typeface="+mj-cs"/>
              </a:rPr>
              <a:t>افزایش </a:t>
            </a:r>
            <a:r>
              <a:rPr lang="en-US" sz="2400" b="1" dirty="0" smtClean="0">
                <a:cs typeface="+mj-cs"/>
              </a:rPr>
              <a:t>BP</a:t>
            </a:r>
          </a:p>
          <a:p>
            <a:r>
              <a:rPr lang="fa-IR" sz="2400" b="1" dirty="0" smtClean="0">
                <a:cs typeface="+mj-cs"/>
              </a:rPr>
              <a:t>گلومرونفریت مزمن</a:t>
            </a:r>
          </a:p>
          <a:p>
            <a:r>
              <a:rPr lang="fa-IR" sz="2400" b="1" dirty="0" smtClean="0">
                <a:cs typeface="+mj-cs"/>
              </a:rPr>
              <a:t>پیلونفریت</a:t>
            </a:r>
          </a:p>
          <a:p>
            <a:r>
              <a:rPr lang="fa-IR" sz="2400" b="1" dirty="0" smtClean="0">
                <a:cs typeface="+mj-cs"/>
              </a:rPr>
              <a:t>انسداد دستگاه ادراری</a:t>
            </a:r>
          </a:p>
          <a:p>
            <a:r>
              <a:rPr lang="fa-IR" sz="2400" b="1" dirty="0" smtClean="0">
                <a:cs typeface="+mj-cs"/>
              </a:rPr>
              <a:t>ضایعات ارثی(بیماری کلیه چند کیستی)</a:t>
            </a:r>
          </a:p>
          <a:p>
            <a:r>
              <a:rPr lang="fa-IR" sz="2400" b="1" dirty="0" smtClean="0">
                <a:cs typeface="+mj-cs"/>
              </a:rPr>
              <a:t>اختلالات عروقی</a:t>
            </a:r>
            <a:r>
              <a:rPr lang="en-US" sz="2400" b="1" dirty="0" smtClean="0">
                <a:cs typeface="+mj-cs"/>
              </a:rPr>
              <a:t>,</a:t>
            </a:r>
            <a:r>
              <a:rPr lang="fa-IR" sz="2400" b="1" dirty="0" smtClean="0">
                <a:cs typeface="+mj-cs"/>
              </a:rPr>
              <a:t>عفونتها</a:t>
            </a:r>
            <a:r>
              <a:rPr lang="en-US" sz="2400" b="1" dirty="0" smtClean="0">
                <a:cs typeface="+mj-cs"/>
              </a:rPr>
              <a:t>,</a:t>
            </a:r>
            <a:r>
              <a:rPr lang="fa-IR" sz="2400" b="1" dirty="0" smtClean="0">
                <a:cs typeface="+mj-cs"/>
              </a:rPr>
              <a:t>داروها وسموم(سرب کادمیوم جیوه کروم)</a:t>
            </a:r>
            <a:endParaRPr lang="fa-IR" sz="2400" b="1" dirty="0"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72206"/>
          </a:xfrm>
          <a:solidFill>
            <a:srgbClr val="FF99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fa-IR" sz="3100" dirty="0" smtClean="0">
                <a:solidFill>
                  <a:schemeClr val="tx1"/>
                </a:solidFill>
              </a:rPr>
              <a:t>پاتو</a:t>
            </a:r>
            <a:r>
              <a:rPr lang="fa-IR" sz="3100" dirty="0" smtClean="0">
                <a:solidFill>
                  <a:schemeClr val="tx1"/>
                </a:solidFill>
                <a:effectLst/>
              </a:rPr>
              <a:t>فیزیولوژی:</a:t>
            </a:r>
            <a:r>
              <a:rPr lang="fa-IR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2800" dirty="0" smtClean="0">
                <a:solidFill>
                  <a:schemeClr val="tx1"/>
                </a:solidFill>
                <a:effectLst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2800" dirty="0" smtClean="0">
                <a:solidFill>
                  <a:schemeClr val="tx1"/>
                </a:solidFill>
                <a:effectLst/>
              </a:rPr>
            </a:br>
            <a:r>
              <a:rPr lang="fa-IR" sz="2400" dirty="0" smtClean="0">
                <a:solidFill>
                  <a:schemeClr val="tx1"/>
                </a:solidFill>
                <a:effectLst/>
              </a:rPr>
              <a:t>1-کاهش کارکرد کلیوی:تجمع فراورده های نهایی متابولیسم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Pr</a:t>
            </a:r>
            <a:r>
              <a:rPr lang="fa-IR" sz="2400" dirty="0" smtClean="0">
                <a:solidFill>
                  <a:schemeClr val="tx1"/>
                </a:solidFill>
                <a:effectLst/>
              </a:rPr>
              <a:t> درخون به جای ادرار</a:t>
            </a:r>
            <a:r>
              <a:rPr lang="fa-IR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2800" dirty="0" smtClean="0">
                <a:solidFill>
                  <a:schemeClr val="tx1"/>
                </a:solidFill>
                <a:effectLst/>
              </a:rPr>
            </a:br>
            <a:r>
              <a:rPr lang="fa-IR" sz="2400" dirty="0" smtClean="0">
                <a:solidFill>
                  <a:schemeClr val="tx1"/>
                </a:solidFill>
                <a:effectLst/>
              </a:rPr>
              <a:t>2-ایجاد اورمی و تاثیر بر کل بدن</a:t>
            </a:r>
            <a:br>
              <a:rPr lang="fa-IR" sz="2400" dirty="0" smtClean="0">
                <a:solidFill>
                  <a:schemeClr val="tx1"/>
                </a:solidFill>
                <a:effectLst/>
              </a:rPr>
            </a:br>
            <a:r>
              <a:rPr lang="fa-I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2400" dirty="0" smtClean="0">
                <a:solidFill>
                  <a:schemeClr val="tx1"/>
                </a:solidFill>
                <a:effectLst/>
              </a:rPr>
            </a:br>
            <a:r>
              <a:rPr lang="fa-I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2400" dirty="0" smtClean="0">
                <a:solidFill>
                  <a:schemeClr val="tx1"/>
                </a:solidFill>
                <a:effectLst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</a:rPr>
              <a:t>مراحل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CRF</a:t>
            </a:r>
            <a:r>
              <a:rPr lang="fa-IR" sz="2800" dirty="0" smtClean="0">
                <a:solidFill>
                  <a:schemeClr val="tx1"/>
                </a:solidFill>
                <a:effectLst/>
              </a:rPr>
              <a:t> :</a:t>
            </a:r>
            <a:br>
              <a:rPr lang="fa-IR" sz="2800" dirty="0" smtClean="0">
                <a:solidFill>
                  <a:schemeClr val="tx1"/>
                </a:solidFill>
                <a:effectLst/>
              </a:rPr>
            </a:br>
            <a:r>
              <a:rPr lang="fa-IR" sz="2400" dirty="0" smtClean="0">
                <a:solidFill>
                  <a:schemeClr val="tx1"/>
                </a:solidFill>
                <a:effectLst/>
              </a:rPr>
              <a:t>1-کاهش ذخیره کلیوی</a:t>
            </a:r>
            <a:br>
              <a:rPr lang="fa-IR" sz="2400" dirty="0" smtClean="0">
                <a:solidFill>
                  <a:schemeClr val="tx1"/>
                </a:solidFill>
                <a:effectLst/>
              </a:rPr>
            </a:br>
            <a:r>
              <a:rPr lang="fa-IR" sz="2400" dirty="0" smtClean="0">
                <a:solidFill>
                  <a:schemeClr val="tx1"/>
                </a:solidFill>
                <a:effectLst/>
              </a:rPr>
              <a:t>2-نارسایی کلیوی</a:t>
            </a:r>
            <a:br>
              <a:rPr lang="fa-IR" sz="2400" dirty="0" smtClean="0">
                <a:solidFill>
                  <a:schemeClr val="tx1"/>
                </a:solidFill>
                <a:effectLst/>
              </a:rPr>
            </a:br>
            <a:r>
              <a:rPr lang="fa-IR" sz="2400" dirty="0" smtClean="0">
                <a:solidFill>
                  <a:schemeClr val="tx1"/>
                </a:solidFill>
                <a:effectLst/>
              </a:rPr>
              <a:t>3-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ESRD</a:t>
            </a:r>
            <a:r>
              <a:rPr lang="fa-I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fa-IR" sz="2400" dirty="0" smtClean="0">
                <a:solidFill>
                  <a:schemeClr val="tx1"/>
                </a:solidFill>
                <a:effectLst/>
              </a:rPr>
              <a:t>میزان پیشرفت بیماری به اختلال زمینه ای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,</a:t>
            </a:r>
            <a:r>
              <a:rPr lang="fa-IR" sz="2400" dirty="0" smtClean="0">
                <a:solidFill>
                  <a:schemeClr val="tx1"/>
                </a:solidFill>
                <a:effectLst/>
              </a:rPr>
              <a:t>دفع ادراری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Pr</a:t>
            </a:r>
            <a:r>
              <a:rPr lang="fa-IR" sz="2400" dirty="0" smtClean="0">
                <a:solidFill>
                  <a:schemeClr val="tx1"/>
                </a:solidFill>
                <a:effectLst/>
              </a:rPr>
              <a:t> وبالا بودن فشار خون بستگی دارد.</a:t>
            </a:r>
            <a:endParaRPr lang="fa-I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  <a:solidFill>
            <a:srgbClr val="CC33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chemeClr val="tx1"/>
                </a:solidFill>
                <a:effectLst/>
              </a:rPr>
              <a:t>علائم بالینی:</a:t>
            </a:r>
            <a:br>
              <a:rPr lang="fa-IR" sz="3200" dirty="0" smtClean="0">
                <a:solidFill>
                  <a:schemeClr val="tx1"/>
                </a:solidFill>
                <a:effectLst/>
              </a:rPr>
            </a:br>
            <a:r>
              <a:rPr lang="fa-IR" sz="2400" b="0" dirty="0" smtClean="0">
                <a:solidFill>
                  <a:schemeClr val="tx1"/>
                </a:solidFill>
                <a:effectLst/>
              </a:rPr>
              <a:t>علل اصلی ایجاد علائم ایجاد اورمی در بدن است</a:t>
            </a:r>
            <a:r>
              <a:rPr lang="en-US" sz="2400" b="0" dirty="0" smtClean="0">
                <a:solidFill>
                  <a:schemeClr val="tx1"/>
                </a:solidFill>
                <a:effectLst/>
              </a:rPr>
              <a:t>,</a:t>
            </a:r>
            <a:r>
              <a:rPr lang="fa-IR" sz="2400" b="0" dirty="0" smtClean="0">
                <a:solidFill>
                  <a:schemeClr val="tx1"/>
                </a:solidFill>
                <a:effectLst/>
              </a:rPr>
              <a:t>سن</a:t>
            </a:r>
            <a:r>
              <a:rPr lang="en-US" sz="2400" b="0" dirty="0" smtClean="0">
                <a:solidFill>
                  <a:schemeClr val="tx1"/>
                </a:solidFill>
                <a:effectLst/>
              </a:rPr>
              <a:t>,</a:t>
            </a:r>
            <a:r>
              <a:rPr lang="fa-IR" sz="2400" b="0" dirty="0" smtClean="0">
                <a:solidFill>
                  <a:schemeClr val="tx1"/>
                </a:solidFill>
                <a:effectLst/>
              </a:rPr>
              <a:t>شرایط زمینه ای ومیزان اختلال کلیوی در بروز علائم موثرند.</a:t>
            </a:r>
            <a:r>
              <a:rPr lang="fa-I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2400" dirty="0" smtClean="0">
                <a:solidFill>
                  <a:schemeClr val="tx1"/>
                </a:solidFill>
                <a:effectLst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</a:rPr>
              <a:t>1-علایم قلبی-عروقی</a:t>
            </a:r>
            <a:br>
              <a:rPr lang="fa-IR" sz="2800" dirty="0" smtClean="0">
                <a:solidFill>
                  <a:schemeClr val="tx1"/>
                </a:solidFill>
                <a:effectLst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2800" dirty="0" smtClean="0">
                <a:solidFill>
                  <a:schemeClr val="tx1"/>
                </a:solidFill>
                <a:effectLst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</a:rPr>
              <a:t>2-نشانه های جلدی</a:t>
            </a:r>
            <a:br>
              <a:rPr lang="fa-IR" sz="2800" dirty="0" smtClean="0">
                <a:solidFill>
                  <a:schemeClr val="tx1"/>
                </a:solidFill>
                <a:effectLst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2800" dirty="0" smtClean="0">
                <a:solidFill>
                  <a:schemeClr val="tx1"/>
                </a:solidFill>
                <a:effectLst/>
              </a:rPr>
            </a:br>
            <a:r>
              <a:rPr lang="fa-IR" sz="2800" dirty="0" smtClean="0">
                <a:solidFill>
                  <a:schemeClr val="tx1"/>
                </a:solidFill>
                <a:effectLst/>
              </a:rPr>
              <a:t>3-سایر تظاهرات سیستمیک</a:t>
            </a:r>
            <a:br>
              <a:rPr lang="fa-IR" sz="2800" dirty="0" smtClean="0">
                <a:solidFill>
                  <a:schemeClr val="tx1"/>
                </a:solidFill>
                <a:effectLst/>
              </a:rPr>
            </a:br>
            <a:r>
              <a:rPr lang="fa-IR" sz="2400" b="0" i="1" dirty="0" smtClean="0">
                <a:solidFill>
                  <a:schemeClr val="tx1"/>
                </a:solidFill>
                <a:effectLst/>
              </a:rPr>
              <a:t>ریوی</a:t>
            </a:r>
            <a:r>
              <a:rPr lang="en-US" sz="2400" b="0" i="1" dirty="0" smtClean="0">
                <a:solidFill>
                  <a:schemeClr val="tx1"/>
                </a:solidFill>
                <a:effectLst/>
              </a:rPr>
              <a:t>,</a:t>
            </a:r>
            <a:r>
              <a:rPr lang="fa-IR" sz="2400" b="0" i="1" dirty="0" smtClean="0">
                <a:solidFill>
                  <a:schemeClr val="tx1"/>
                </a:solidFill>
                <a:effectLst/>
              </a:rPr>
              <a:t>گوارشی</a:t>
            </a:r>
            <a:r>
              <a:rPr lang="en-US" sz="2400" b="0" i="1" dirty="0" smtClean="0">
                <a:solidFill>
                  <a:schemeClr val="tx1"/>
                </a:solidFill>
                <a:effectLst/>
              </a:rPr>
              <a:t>,</a:t>
            </a:r>
            <a:r>
              <a:rPr lang="fa-IR" sz="2400" b="0" i="1" dirty="0" smtClean="0">
                <a:solidFill>
                  <a:schemeClr val="tx1"/>
                </a:solidFill>
                <a:effectLst/>
              </a:rPr>
              <a:t>خونی</a:t>
            </a:r>
            <a:r>
              <a:rPr lang="en-US" sz="2400" b="0" i="1" dirty="0" smtClean="0">
                <a:solidFill>
                  <a:schemeClr val="tx1"/>
                </a:solidFill>
                <a:effectLst/>
              </a:rPr>
              <a:t>,</a:t>
            </a:r>
            <a:r>
              <a:rPr lang="fa-IR" sz="2400" b="0" i="1" dirty="0" smtClean="0">
                <a:solidFill>
                  <a:schemeClr val="tx1"/>
                </a:solidFill>
                <a:effectLst/>
              </a:rPr>
              <a:t>تناسلی</a:t>
            </a:r>
            <a:r>
              <a:rPr lang="en-US" sz="2400" b="0" i="1" dirty="0" smtClean="0">
                <a:solidFill>
                  <a:schemeClr val="tx1"/>
                </a:solidFill>
                <a:effectLst/>
              </a:rPr>
              <a:t>,</a:t>
            </a:r>
            <a:r>
              <a:rPr lang="fa-IR" sz="2400" b="0" i="1" dirty="0" smtClean="0">
                <a:solidFill>
                  <a:schemeClr val="tx1"/>
                </a:solidFill>
                <a:effectLst/>
              </a:rPr>
              <a:t> عصبی</a:t>
            </a:r>
            <a:r>
              <a:rPr lang="en-US" sz="2400" b="0" i="1" dirty="0" smtClean="0">
                <a:solidFill>
                  <a:schemeClr val="tx1"/>
                </a:solidFill>
                <a:effectLst/>
              </a:rPr>
              <a:t>,</a:t>
            </a:r>
            <a:r>
              <a:rPr lang="fa-IR" sz="2400" b="0" i="1" dirty="0" smtClean="0">
                <a:solidFill>
                  <a:schemeClr val="tx1"/>
                </a:solidFill>
                <a:effectLst/>
              </a:rPr>
              <a:t>عضلانی اسکلتی</a:t>
            </a:r>
            <a:r>
              <a:rPr lang="fa-IR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fa-IR" sz="2800" dirty="0" smtClean="0">
                <a:solidFill>
                  <a:schemeClr val="tx1"/>
                </a:solidFill>
                <a:effectLst/>
              </a:rPr>
            </a:br>
            <a:r>
              <a:rPr lang="fa-IR" sz="2400" dirty="0" smtClean="0">
                <a:solidFill>
                  <a:schemeClr val="tx1"/>
                </a:solidFill>
                <a:effectLst/>
              </a:rPr>
              <a:t> </a:t>
            </a:r>
            <a:endParaRPr lang="fa-IR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  <a:solidFill>
            <a:schemeClr val="bg2">
              <a:lumMod val="5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 rtlCol="1">
            <a:normAutofit/>
          </a:bodyPr>
          <a:lstStyle/>
          <a:p>
            <a:pPr algn="r"/>
            <a:r>
              <a:rPr lang="fa-IR" sz="2400" dirty="0" smtClean="0">
                <a:effectLst/>
                <a:cs typeface="+mj-cs"/>
              </a:rPr>
              <a:t>بررسی و تشخیص: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میزان پالاییش گلومرولی(</a:t>
            </a:r>
            <a:r>
              <a:rPr lang="en-US" sz="2400" dirty="0" smtClean="0">
                <a:effectLst/>
                <a:cs typeface="+mj-cs"/>
              </a:rPr>
              <a:t>GFR</a:t>
            </a:r>
            <a:r>
              <a:rPr lang="fa-IR" sz="2400" dirty="0" smtClean="0">
                <a:effectLst/>
                <a:cs typeface="+mj-cs"/>
              </a:rPr>
              <a:t>)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احتباس آب وسدیم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اسیدوز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کم خونی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عدم تعادل </a:t>
            </a:r>
            <a:r>
              <a:rPr lang="en-US" sz="2400" dirty="0" smtClean="0">
                <a:effectLst/>
                <a:cs typeface="+mj-cs"/>
              </a:rPr>
              <a:t>Ca</a:t>
            </a:r>
            <a:r>
              <a:rPr lang="fa-IR" sz="2400" dirty="0" smtClean="0">
                <a:effectLst/>
                <a:cs typeface="+mj-cs"/>
              </a:rPr>
              <a:t> و</a:t>
            </a:r>
            <a:r>
              <a:rPr lang="en-US" sz="2400" dirty="0" smtClean="0">
                <a:effectLst/>
                <a:cs typeface="+mj-cs"/>
              </a:rPr>
              <a:t>P</a:t>
            </a: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عوارض</a:t>
            </a:r>
            <a:r>
              <a:rPr lang="en-US" sz="2400" dirty="0" smtClean="0">
                <a:effectLst/>
                <a:cs typeface="+mj-cs"/>
              </a:rPr>
              <a:t>CRF</a:t>
            </a:r>
            <a:r>
              <a:rPr lang="fa-IR" sz="2400" dirty="0" smtClean="0">
                <a:effectLst/>
                <a:cs typeface="+mj-cs"/>
              </a:rPr>
              <a:t>: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هیپرکالمی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پریکاردیت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افزایش فشار خون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کم خونی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>بیماریهای استخوانی</a:t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r>
              <a:rPr lang="fa-IR" sz="2400" dirty="0" smtClean="0">
                <a:effectLst/>
                <a:cs typeface="+mj-cs"/>
              </a:rPr>
              <a:t/>
            </a:r>
            <a:br>
              <a:rPr lang="fa-IR" sz="2400" dirty="0" smtClean="0">
                <a:effectLst/>
                <a:cs typeface="+mj-cs"/>
              </a:rPr>
            </a:br>
            <a:endParaRPr lang="fa-IR" sz="2400" dirty="0">
              <a:effectLst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5072098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ARF</a:t>
            </a:r>
            <a:endParaRPr lang="fa-IR" sz="8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714356"/>
            <a:ext cx="6400800" cy="378143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 smtClean="0"/>
          </a:p>
          <a:p>
            <a:r>
              <a:rPr lang="fa-IR" sz="4800" b="1" dirty="0" smtClean="0">
                <a:solidFill>
                  <a:schemeClr val="tx1"/>
                </a:solidFill>
              </a:rPr>
              <a:t>نارسایی حاد کلیوی</a:t>
            </a:r>
            <a:endParaRPr lang="fa-IR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3399"/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a-IR" sz="2400" dirty="0" smtClean="0"/>
              <a:t>درمان دارویی</a:t>
            </a:r>
          </a:p>
          <a:p>
            <a:r>
              <a:rPr lang="fa-IR" sz="2400" dirty="0" smtClean="0"/>
              <a:t>درمان تغذیه ای</a:t>
            </a:r>
          </a:p>
          <a:p>
            <a:r>
              <a:rPr lang="fa-IR" sz="2400" dirty="0" smtClean="0"/>
              <a:t>دیالیز</a:t>
            </a:r>
          </a:p>
          <a:p>
            <a:pPr>
              <a:buNone/>
            </a:pPr>
            <a:endParaRPr lang="fa-IR" sz="2400" dirty="0" smtClean="0"/>
          </a:p>
          <a:p>
            <a:pPr>
              <a:buNone/>
            </a:pPr>
            <a:endParaRPr lang="fa-IR" sz="2400" dirty="0" smtClean="0"/>
          </a:p>
          <a:p>
            <a:pPr>
              <a:buNone/>
            </a:pPr>
            <a:r>
              <a:rPr lang="fa-IR" sz="2800" b="1" dirty="0" smtClean="0"/>
              <a:t>درمان دارویی:</a:t>
            </a:r>
          </a:p>
          <a:p>
            <a:pPr>
              <a:buNone/>
            </a:pPr>
            <a:endParaRPr lang="fa-IR" sz="2000" i="1" dirty="0" smtClean="0"/>
          </a:p>
          <a:p>
            <a:r>
              <a:rPr lang="fa-IR" sz="2400" i="1" dirty="0" smtClean="0"/>
              <a:t>انتی اسیدها</a:t>
            </a:r>
          </a:p>
          <a:p>
            <a:r>
              <a:rPr lang="fa-IR" sz="2400" i="1" dirty="0" smtClean="0"/>
              <a:t>داروهای ضد فشارخون بالا</a:t>
            </a:r>
          </a:p>
          <a:p>
            <a:r>
              <a:rPr lang="fa-IR" sz="2400" i="1" dirty="0" smtClean="0"/>
              <a:t>داروهای ضد تشنج</a:t>
            </a:r>
          </a:p>
          <a:p>
            <a:r>
              <a:rPr lang="fa-IR" sz="2400" i="1" dirty="0" smtClean="0"/>
              <a:t>اریتروپویتین</a:t>
            </a:r>
          </a:p>
          <a:p>
            <a:pPr>
              <a:buNone/>
            </a:pPr>
            <a:endParaRPr lang="fa-IR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درمان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fa-IR" sz="2400" dirty="0" smtClean="0"/>
              <a:t>تنظیم دقیق مایع مصرفی متناسب با مایع دفعی</a:t>
            </a:r>
          </a:p>
          <a:p>
            <a:r>
              <a:rPr lang="fa-IR" sz="2400" dirty="0" smtClean="0"/>
              <a:t>(</a:t>
            </a:r>
            <a:r>
              <a:rPr lang="en-US" sz="2400" dirty="0" smtClean="0"/>
              <a:t>In=Out+500,600cc</a:t>
            </a:r>
            <a:r>
              <a:rPr lang="fa-IR" sz="2400" dirty="0" smtClean="0"/>
              <a:t>)</a:t>
            </a:r>
          </a:p>
          <a:p>
            <a:pPr>
              <a:buNone/>
            </a:pPr>
            <a:endParaRPr lang="fa-IR" sz="2400" dirty="0" smtClean="0"/>
          </a:p>
          <a:p>
            <a:r>
              <a:rPr lang="fa-IR" sz="2400" dirty="0" smtClean="0"/>
              <a:t>سدیم مصرفی متناسب با سدیم دفعی</a:t>
            </a:r>
          </a:p>
          <a:p>
            <a:r>
              <a:rPr lang="fa-IR" sz="2400" dirty="0" smtClean="0"/>
              <a:t>محدودیت مصرف پتاسیم</a:t>
            </a:r>
          </a:p>
          <a:p>
            <a:endParaRPr lang="fa-IR" sz="2400" dirty="0" smtClean="0"/>
          </a:p>
          <a:p>
            <a:r>
              <a:rPr lang="fa-IR" sz="2400" dirty="0" smtClean="0"/>
              <a:t>محدودیت مصرف </a:t>
            </a:r>
            <a:r>
              <a:rPr lang="en-US" sz="2400" dirty="0" smtClean="0"/>
              <a:t>Pr</a:t>
            </a:r>
          </a:p>
          <a:p>
            <a:r>
              <a:rPr lang="fa-IR" sz="2400" dirty="0" smtClean="0"/>
              <a:t>مصرف پروتئین های با ارزش بیولوژیکی بالا</a:t>
            </a:r>
          </a:p>
          <a:p>
            <a:pPr>
              <a:buNone/>
            </a:pPr>
            <a:endParaRPr lang="fa-IR" sz="2400" dirty="0" smtClean="0"/>
          </a:p>
          <a:p>
            <a:r>
              <a:rPr lang="fa-IR" sz="2400" dirty="0" smtClean="0"/>
              <a:t>تامین میزان کالری مورد نیاز بیمار بامصرف کربوهیدرات وچربی</a:t>
            </a:r>
          </a:p>
          <a:p>
            <a:r>
              <a:rPr lang="fa-IR" sz="2400" dirty="0" smtClean="0"/>
              <a:t>مصرف مکمل های </a:t>
            </a:r>
            <a:r>
              <a:rPr lang="en-US" sz="2400" dirty="0" err="1" smtClean="0"/>
              <a:t>Vit</a:t>
            </a:r>
            <a:endParaRPr lang="en-US" sz="2400" dirty="0" smtClean="0"/>
          </a:p>
          <a:p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chemeClr val="tx1"/>
                </a:solidFill>
              </a:rPr>
              <a:t>درمان تغذیه ای</a:t>
            </a:r>
            <a:r>
              <a:rPr lang="fa-IR" sz="3200" dirty="0" smtClean="0">
                <a:solidFill>
                  <a:schemeClr val="tx1"/>
                </a:solidFill>
                <a:effectLst/>
              </a:rPr>
              <a:t>:</a:t>
            </a:r>
            <a:endParaRPr lang="fa-IR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a-IR" b="1" dirty="0" smtClean="0"/>
              <a:t>آموزش به بیمار و خانواده او:</a:t>
            </a:r>
          </a:p>
          <a:p>
            <a:pPr>
              <a:buNone/>
            </a:pPr>
            <a:endParaRPr lang="fa-IR" b="1" dirty="0" smtClean="0"/>
          </a:p>
          <a:p>
            <a:pPr marL="624078" indent="-514350">
              <a:buFont typeface="+mj-lt"/>
              <a:buAutoNum type="arabicPeriod"/>
            </a:pPr>
            <a:r>
              <a:rPr lang="fa-IR" sz="2400" dirty="0" smtClean="0"/>
              <a:t>علائم بدتر شدن علائم نارسایی کلیوی</a:t>
            </a:r>
          </a:p>
          <a:p>
            <a:pPr marL="624078" indent="-514350">
              <a:buFont typeface="+mj-lt"/>
              <a:buAutoNum type="arabicPeriod"/>
            </a:pPr>
            <a:r>
              <a:rPr lang="fa-IR" sz="2400" dirty="0" smtClean="0"/>
              <a:t>علائم هیپرکالمی</a:t>
            </a:r>
          </a:p>
          <a:p>
            <a:pPr marL="624078" indent="-514350">
              <a:buFont typeface="+mj-lt"/>
              <a:buAutoNum type="arabicPeriod"/>
            </a:pPr>
            <a:r>
              <a:rPr lang="fa-IR" sz="2400" dirty="0" smtClean="0"/>
              <a:t>علائم و نشانه های اختلال در دسترسی عروقی</a:t>
            </a:r>
          </a:p>
          <a:p>
            <a:pPr marL="624078" indent="-514350">
              <a:buNone/>
            </a:pPr>
            <a:endParaRPr lang="fa-IR" sz="2400" dirty="0" smtClean="0"/>
          </a:p>
          <a:p>
            <a:pPr marL="624078" indent="-514350">
              <a:buFont typeface="+mj-lt"/>
              <a:buAutoNum type="arabicPeriod"/>
            </a:pPr>
            <a:endParaRPr lang="fa-IR" sz="2400" dirty="0" smtClean="0"/>
          </a:p>
          <a:p>
            <a:pPr marL="624078" indent="-514350">
              <a:buNone/>
            </a:pPr>
            <a:r>
              <a:rPr lang="fa-IR" sz="2400" dirty="0" smtClean="0"/>
              <a:t>علائم بالا اگر با افزایش</a:t>
            </a:r>
            <a:r>
              <a:rPr lang="en-US" sz="2400" dirty="0" smtClean="0"/>
              <a:t>BUN</a:t>
            </a:r>
            <a:r>
              <a:rPr lang="fa-IR" sz="2400" dirty="0" smtClean="0"/>
              <a:t> و</a:t>
            </a:r>
            <a:r>
              <a:rPr lang="en-US" sz="2400" dirty="0" smtClean="0"/>
              <a:t>Cr</a:t>
            </a:r>
            <a:r>
              <a:rPr lang="fa-IR" sz="2400" dirty="0" smtClean="0"/>
              <a:t> همراه شوندلزوم انجام دیالیز ضروری میگردد.</a:t>
            </a:r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1"/>
                </a:solidFill>
                <a:effectLst/>
              </a:rPr>
              <a:t>مراقبت پرستاری</a:t>
            </a:r>
            <a:endParaRPr lang="fa-IR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a-IR" sz="2400" dirty="0" smtClean="0"/>
              <a:t>توزین روزانه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/>
              <a:t>ارزیابی وضعیت تغذیه ای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/>
              <a:t>رعایت بهداشت دهان و دندان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/>
              <a:t>بررسی شواهد مصرف ناکافی پروتئین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/>
              <a:t>ارزیابی وجود ضعف و بیحالی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/>
              <a:t>بررسی علائم هیپرکالمی</a:t>
            </a:r>
            <a:r>
              <a:rPr lang="en-US" sz="2400" dirty="0" smtClean="0"/>
              <a:t>,</a:t>
            </a:r>
            <a:r>
              <a:rPr lang="fa-IR" sz="2400" dirty="0" smtClean="0"/>
              <a:t>پریکاردیت وافزایش فشارخون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/>
              <a:t>ارزیابی بیماریهای استخوانی با بررسی سطح </a:t>
            </a:r>
            <a:r>
              <a:rPr lang="en-US" sz="2400" dirty="0" smtClean="0"/>
              <a:t>Ca</a:t>
            </a:r>
            <a:r>
              <a:rPr lang="fa-IR" sz="2400" dirty="0" smtClean="0"/>
              <a:t> و</a:t>
            </a:r>
            <a:r>
              <a:rPr lang="en-US" sz="2400" dirty="0" smtClean="0"/>
              <a:t>P</a:t>
            </a:r>
            <a:r>
              <a:rPr lang="fa-IR" sz="2400" dirty="0" smtClean="0"/>
              <a:t> خون</a:t>
            </a:r>
          </a:p>
          <a:p>
            <a:pPr>
              <a:buFont typeface="Wingdings" pitchFamily="2" charset="2"/>
              <a:buChar char="v"/>
            </a:pPr>
            <a:r>
              <a:rPr lang="fa-IR" sz="2400" dirty="0" smtClean="0"/>
              <a:t>بررسی علائم وجود خونریزی وجلوگیری از آن</a:t>
            </a:r>
          </a:p>
          <a:p>
            <a:pPr lvl="4">
              <a:buFont typeface="Wingdings" pitchFamily="2" charset="2"/>
              <a:buChar char="v"/>
            </a:pPr>
            <a:endParaRPr lang="fa-IR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chemeClr val="tx1"/>
                </a:solidFill>
                <a:effectLst/>
              </a:rPr>
              <a:t>مداخلات پرستاری</a:t>
            </a:r>
            <a:endParaRPr lang="fa-IR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ephyranthesrobu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7143800" cy="550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3702" y="5786454"/>
            <a:ext cx="18573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/>
              <a:t>سربلند و پیروز باشید.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571635"/>
          </a:xfrm>
        </p:spPr>
        <p:txBody>
          <a:bodyPr>
            <a:normAutofit/>
          </a:bodyPr>
          <a:lstStyle/>
          <a:p>
            <a:r>
              <a:rPr lang="fa-IR" sz="6600" b="1" dirty="0" smtClean="0">
                <a:solidFill>
                  <a:srgbClr val="FF0000"/>
                </a:solidFill>
              </a:rPr>
              <a:t>پاتوفیزیولوژی</a:t>
            </a:r>
            <a:endParaRPr lang="fa-I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2357430"/>
            <a:ext cx="6843738" cy="4000528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ARF</a:t>
            </a:r>
            <a:r>
              <a:rPr lang="fa-IR" b="1" dirty="0" smtClean="0">
                <a:solidFill>
                  <a:schemeClr val="tx1"/>
                </a:solidFill>
              </a:rPr>
              <a:t> به از بین رفتن ناگهانی و تقریبا کامل کارکرد کلیوی در عرض چند ساعت تا چند روز گفته میشود.</a:t>
            </a:r>
          </a:p>
          <a:p>
            <a:pPr algn="r">
              <a:buFont typeface="Wingdings" pitchFamily="2" charset="2"/>
              <a:buChar char="v"/>
            </a:pPr>
            <a:endParaRPr lang="fa-IR" sz="2800" b="1" dirty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</a:rPr>
              <a:t>شامل بیماران بستری و سرپایی هر دو میشود.</a:t>
            </a:r>
          </a:p>
          <a:p>
            <a:pPr algn="r"/>
            <a:endParaRPr lang="fa-IR" sz="3600" b="1" dirty="0" smtClean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v"/>
            </a:pPr>
            <a:r>
              <a:rPr lang="fa-IR" b="1" dirty="0" smtClean="0">
                <a:solidFill>
                  <a:schemeClr val="tx1"/>
                </a:solidFill>
              </a:rPr>
              <a:t>به صورت الیگویوری 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fa-IR" b="1" dirty="0" smtClean="0">
                <a:solidFill>
                  <a:schemeClr val="tx1"/>
                </a:solidFill>
              </a:rPr>
              <a:t>انوری وحتی حجم ادرار طبیعی در روز بروز میکند.</a:t>
            </a:r>
          </a:p>
          <a:p>
            <a:pPr algn="r"/>
            <a:endParaRPr lang="en-US" b="1" dirty="0" smtClean="0"/>
          </a:p>
          <a:p>
            <a:pPr algn="r"/>
            <a:endParaRPr lang="fa-IR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a-IR" sz="2800" b="1" dirty="0" smtClean="0"/>
              <a:t>الیگویوری حجم ادرار کمتر از 400سی سی در 24 ساعت است.</a:t>
            </a:r>
          </a:p>
          <a:p>
            <a:pPr>
              <a:buFont typeface="Wingdings" pitchFamily="2" charset="2"/>
              <a:buChar char="v"/>
            </a:pPr>
            <a:endParaRPr lang="fa-IR" b="1" dirty="0" smtClean="0"/>
          </a:p>
          <a:p>
            <a:pPr>
              <a:buFont typeface="Wingdings" pitchFamily="2" charset="2"/>
              <a:buChar char="v"/>
            </a:pPr>
            <a:r>
              <a:rPr lang="fa-IR" b="1" dirty="0" smtClean="0"/>
              <a:t>انوری حجم ادرار 24 ساعته کمتر از 50سی سی میباشد.</a:t>
            </a:r>
          </a:p>
          <a:p>
            <a:pPr>
              <a:buFont typeface="Wingdings" pitchFamily="2" charset="2"/>
              <a:buChar char="v"/>
            </a:pPr>
            <a:endParaRPr lang="fa-IR" b="1" dirty="0" smtClean="0"/>
          </a:p>
          <a:p>
            <a:pPr>
              <a:buFont typeface="Wingdings" pitchFamily="2" charset="2"/>
              <a:buChar char="v"/>
            </a:pPr>
            <a:r>
              <a:rPr lang="fa-IR" b="1" dirty="0" smtClean="0"/>
              <a:t>این بیماران دچار افزایش سطح</a:t>
            </a:r>
            <a:r>
              <a:rPr lang="en-US" b="1" dirty="0" smtClean="0"/>
              <a:t>BUN</a:t>
            </a:r>
            <a:r>
              <a:rPr lang="fa-IR" b="1" dirty="0" smtClean="0"/>
              <a:t>سرم</a:t>
            </a:r>
            <a:r>
              <a:rPr lang="en-US" b="1" dirty="0" smtClean="0"/>
              <a:t> </a:t>
            </a:r>
            <a:r>
              <a:rPr lang="fa-IR" b="1" dirty="0" smtClean="0"/>
              <a:t>و </a:t>
            </a:r>
            <a:r>
              <a:rPr lang="en-US" b="1" dirty="0" smtClean="0"/>
              <a:t>Cr</a:t>
            </a:r>
            <a:r>
              <a:rPr lang="fa-IR" b="1" dirty="0" smtClean="0"/>
              <a:t> واحتباس سایر فراورده های زائد متابولیکی(ازوتمی) میشوند.</a:t>
            </a:r>
          </a:p>
          <a:p>
            <a:pPr>
              <a:buFont typeface="Wingdings" pitchFamily="2" charset="2"/>
              <a:buChar char="v"/>
            </a:pPr>
            <a:endParaRPr lang="fa-IR" b="1" dirty="0" smtClean="0"/>
          </a:p>
          <a:p>
            <a:pPr>
              <a:buFont typeface="Wingdings" pitchFamily="2" charset="2"/>
              <a:buChar char="v"/>
            </a:pPr>
            <a:r>
              <a:rPr lang="fa-IR" b="1" dirty="0" smtClean="0"/>
              <a:t>ازوتمی:افزایش ترکیبات نیتروژن دار حاصل از متابولیسم </a:t>
            </a:r>
            <a:r>
              <a:rPr lang="en-US" b="1" dirty="0" smtClean="0"/>
              <a:t>pr</a:t>
            </a:r>
            <a:r>
              <a:rPr lang="fa-IR" b="1" dirty="0" smtClean="0"/>
              <a:t> در خون (طبیعی:18-7 </a:t>
            </a:r>
            <a:r>
              <a:rPr lang="en-US" b="1" dirty="0" smtClean="0"/>
              <a:t>mg/dc</a:t>
            </a:r>
            <a:r>
              <a:rPr lang="fa-IR" b="1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fa-IR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fa-IR" sz="4400" b="1" dirty="0" smtClean="0">
                <a:solidFill>
                  <a:srgbClr val="FF0000"/>
                </a:solidFill>
              </a:rPr>
              <a:t>انواع </a:t>
            </a:r>
            <a:r>
              <a:rPr lang="en-US" sz="4400" b="1" dirty="0" smtClean="0">
                <a:solidFill>
                  <a:srgbClr val="FF0000"/>
                </a:solidFill>
              </a:rPr>
              <a:t>ARF</a:t>
            </a:r>
            <a:r>
              <a:rPr lang="fa-IR" sz="4400" b="1" dirty="0" smtClean="0"/>
              <a:t>:</a:t>
            </a:r>
          </a:p>
          <a:p>
            <a:pPr marL="857250" indent="-857250">
              <a:buFont typeface="+mj-lt"/>
              <a:buAutoNum type="romanUcPeriod"/>
            </a:pPr>
            <a:r>
              <a:rPr lang="fa-IR" sz="3600" b="1" dirty="0" smtClean="0"/>
              <a:t>اختلالات پیش کلیوی:</a:t>
            </a:r>
            <a:r>
              <a:rPr lang="en-US" sz="3600" b="1" dirty="0" smtClean="0"/>
              <a:t>pre renal</a:t>
            </a:r>
          </a:p>
          <a:p>
            <a:pPr marL="857250" indent="-857250">
              <a:buFont typeface="+mj-lt"/>
              <a:buAutoNum type="romanUcPeriod"/>
            </a:pPr>
            <a:endParaRPr lang="en-US" sz="3600" b="1" dirty="0" smtClean="0"/>
          </a:p>
          <a:p>
            <a:pPr marL="857250" indent="-857250">
              <a:buFont typeface="+mj-lt"/>
              <a:buAutoNum type="romanUcPeriod"/>
            </a:pPr>
            <a:r>
              <a:rPr lang="fa-IR" sz="3600" b="1" dirty="0" smtClean="0"/>
              <a:t>اختلالات داخل کلیوی:</a:t>
            </a:r>
            <a:r>
              <a:rPr lang="en-US" sz="3600" b="1" dirty="0" smtClean="0"/>
              <a:t>inter renal</a:t>
            </a:r>
          </a:p>
          <a:p>
            <a:pPr marL="857250" indent="-857250">
              <a:buFont typeface="+mj-lt"/>
              <a:buAutoNum type="romanUcPeriod"/>
            </a:pPr>
            <a:endParaRPr lang="en-US" sz="3600" b="1" dirty="0" smtClean="0"/>
          </a:p>
          <a:p>
            <a:pPr marL="857250" indent="-857250">
              <a:buFont typeface="+mj-lt"/>
              <a:buAutoNum type="romanUcPeriod"/>
            </a:pPr>
            <a:r>
              <a:rPr lang="fa-IR" sz="3600" b="1" dirty="0" smtClean="0"/>
              <a:t>اختلالات پس کلیوی:</a:t>
            </a:r>
            <a:r>
              <a:rPr lang="en-US" sz="3600" b="1" dirty="0" smtClean="0"/>
              <a:t>post renal</a:t>
            </a:r>
            <a:endParaRPr lang="fa-IR" sz="3600" b="1" dirty="0" smtClean="0"/>
          </a:p>
          <a:p>
            <a:pPr marL="857250" indent="-857250">
              <a:buFont typeface="+mj-lt"/>
              <a:buAutoNum type="romanUcPeriod"/>
            </a:pPr>
            <a:endParaRPr lang="fa-IR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45719"/>
            <a:ext cx="8229600" cy="4571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fa-I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عوامل ایجاد کننده :</a:t>
            </a:r>
          </a:p>
          <a:p>
            <a:pPr marL="571500" indent="-571500">
              <a:buNone/>
            </a:pPr>
            <a:endParaRPr lang="fa-IR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 renal</a:t>
            </a:r>
            <a:r>
              <a:rPr lang="fa-I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571500" indent="-571500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کاهش حجم مایعات بدن</a:t>
            </a:r>
          </a:p>
          <a:p>
            <a:pPr marL="571500" indent="-571500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اختلالات قلبی</a:t>
            </a:r>
            <a:endParaRPr lang="fa-I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71500" indent="-571500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اتساع عروقی</a:t>
            </a:r>
          </a:p>
          <a:p>
            <a:pPr marL="571500" indent="-571500"/>
            <a:endParaRPr lang="fa-I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 renal</a:t>
            </a:r>
            <a:r>
              <a:rPr lang="fa-I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57250" indent="-857250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کم خونی کلیوی دراز مدت</a:t>
            </a:r>
          </a:p>
          <a:p>
            <a:pPr marL="857250" indent="-857250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مصرف مواد سمی کلیوی</a:t>
            </a:r>
          </a:p>
          <a:p>
            <a:pPr marL="857250" indent="-857250"/>
            <a:endParaRPr lang="fa-IR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0" indent="-857250">
              <a:buFont typeface="+mj-lt"/>
              <a:buAutoNum type="romanUcPeriod"/>
            </a:pPr>
            <a:endParaRPr lang="fa-IR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0" indent="-857250">
              <a:buFont typeface="+mj-lt"/>
              <a:buAutoNum type="romanUcPeriod"/>
            </a:pPr>
            <a:endParaRPr lang="fa-IR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0" indent="-857250">
              <a:buFont typeface="+mj-lt"/>
              <a:buAutoNum type="romanUcPeriod"/>
            </a:pPr>
            <a:endParaRPr lang="fa-I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pPr algn="r"/>
            <a:endParaRPr lang="fa-I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571500" indent="-571500"/>
            <a:r>
              <a:rPr lang="fa-IR" b="1" dirty="0" smtClean="0"/>
              <a:t>روندهای عفونی داخل کلیه</a:t>
            </a:r>
          </a:p>
          <a:p>
            <a:pPr marL="571500" indent="-571500"/>
            <a:endParaRPr lang="fa-IR" b="1" dirty="0" smtClean="0"/>
          </a:p>
          <a:p>
            <a:pPr marL="571500" indent="-571500">
              <a:buNone/>
            </a:pPr>
            <a:endParaRPr lang="fa-IR" b="1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4400" b="1" dirty="0" smtClean="0"/>
              <a:t>Post renal</a:t>
            </a:r>
            <a:r>
              <a:rPr lang="fa-IR" sz="4400" b="1" dirty="0" smtClean="0"/>
              <a:t>:</a:t>
            </a:r>
          </a:p>
          <a:p>
            <a:pPr marL="571500" indent="-571500"/>
            <a:r>
              <a:rPr lang="fa-IR" b="1" dirty="0" smtClean="0"/>
              <a:t>انسداد دستگاه ادراری</a:t>
            </a:r>
          </a:p>
          <a:p>
            <a:pPr marL="571500" indent="-571500"/>
            <a:endParaRPr lang="fa-IR" b="1" dirty="0" smtClean="0"/>
          </a:p>
          <a:p>
            <a:pPr marL="571500" indent="-571500">
              <a:buNone/>
            </a:pPr>
            <a:r>
              <a:rPr lang="fa-IR" sz="4400" b="1" dirty="0" smtClean="0">
                <a:solidFill>
                  <a:schemeClr val="bg2">
                    <a:lumMod val="25000"/>
                  </a:schemeClr>
                </a:solidFill>
              </a:rPr>
              <a:t>مراحل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</a:rPr>
              <a:t>ARF</a:t>
            </a:r>
            <a:r>
              <a:rPr lang="fa-IR" sz="44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fa-IR" sz="3600" b="1" dirty="0" smtClean="0"/>
              <a:t>مرحله آغاز</a:t>
            </a:r>
          </a:p>
          <a:p>
            <a:pPr marL="742950" indent="-742950">
              <a:buFont typeface="+mj-lt"/>
              <a:buAutoNum type="arabicPeriod"/>
            </a:pPr>
            <a:r>
              <a:rPr lang="fa-IR" sz="3600" b="1" dirty="0" smtClean="0"/>
              <a:t>مرحله الیگویوری</a:t>
            </a:r>
          </a:p>
          <a:p>
            <a:pPr marL="742950" indent="-742950">
              <a:buFont typeface="+mj-lt"/>
              <a:buAutoNum type="arabicPeriod"/>
            </a:pPr>
            <a:r>
              <a:rPr lang="fa-IR" sz="3600" b="1" dirty="0" smtClean="0"/>
              <a:t>دیورز</a:t>
            </a:r>
          </a:p>
          <a:p>
            <a:pPr marL="742950" indent="-742950">
              <a:buFont typeface="+mj-lt"/>
              <a:buAutoNum type="arabicPeriod"/>
            </a:pPr>
            <a:r>
              <a:rPr lang="fa-IR" sz="3600" b="1" dirty="0" smtClean="0"/>
              <a:t>بهبود</a:t>
            </a:r>
          </a:p>
          <a:p>
            <a:pPr marL="571500" indent="-571500">
              <a:buNone/>
            </a:pPr>
            <a:endParaRPr lang="fa-IR" sz="3600" b="1" dirty="0" smtClean="0"/>
          </a:p>
          <a:p>
            <a:pPr marL="571500" indent="-571500">
              <a:buFont typeface="+mj-lt"/>
              <a:buAutoNum type="romanUcPeriod"/>
            </a:pPr>
            <a:endParaRPr lang="fa-IR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endParaRPr lang="fa-I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fa-IR" sz="4400" b="1" dirty="0" smtClean="0"/>
              <a:t>تظاهرات بالینی:</a:t>
            </a:r>
          </a:p>
          <a:p>
            <a:pPr>
              <a:buNone/>
            </a:pPr>
            <a:r>
              <a:rPr lang="fa-IR" sz="2800" b="1" dirty="0" smtClean="0"/>
              <a:t>در صورت اختلال مکانیسم های تنظیم کننده کلیوی تقریبا تمامی دستگاههای بدن متاثر میشوند.</a:t>
            </a:r>
          </a:p>
          <a:p>
            <a:pPr>
              <a:buNone/>
            </a:pPr>
            <a:r>
              <a:rPr lang="fa-IR" sz="2800" b="1" dirty="0" smtClean="0"/>
              <a:t>خواب الودگی</a:t>
            </a:r>
          </a:p>
          <a:p>
            <a:pPr>
              <a:buNone/>
            </a:pPr>
            <a:r>
              <a:rPr lang="fa-IR" sz="2800" b="1" dirty="0" smtClean="0"/>
              <a:t>تهوع دائمی</a:t>
            </a:r>
          </a:p>
          <a:p>
            <a:pPr>
              <a:buNone/>
            </a:pPr>
            <a:r>
              <a:rPr lang="fa-IR" sz="2800" b="1" dirty="0" smtClean="0"/>
              <a:t>استفراغ </a:t>
            </a:r>
          </a:p>
          <a:p>
            <a:pPr>
              <a:buNone/>
            </a:pPr>
            <a:r>
              <a:rPr lang="fa-IR" sz="2800" b="1" dirty="0" smtClean="0"/>
              <a:t>اسهال</a:t>
            </a:r>
          </a:p>
          <a:p>
            <a:pPr>
              <a:buNone/>
            </a:pPr>
            <a:r>
              <a:rPr lang="fa-IR" sz="2800" b="1" dirty="0" smtClean="0"/>
              <a:t>پوست خشک</a:t>
            </a:r>
          </a:p>
          <a:p>
            <a:pPr>
              <a:buNone/>
            </a:pPr>
            <a:r>
              <a:rPr lang="fa-IR" sz="2800" b="1" dirty="0" smtClean="0"/>
              <a:t>بوی ادرار در تنفس</a:t>
            </a:r>
          </a:p>
          <a:p>
            <a:pPr>
              <a:buNone/>
            </a:pPr>
            <a:r>
              <a:rPr lang="fa-IR" sz="2800" b="1" dirty="0" smtClean="0"/>
              <a:t>سردرد  انقباضات عضلانی و تشنج</a:t>
            </a:r>
          </a:p>
          <a:p>
            <a:pPr>
              <a:buNone/>
            </a:pPr>
            <a:endParaRPr lang="fa-I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a-IR" sz="4400" b="1" dirty="0" smtClean="0"/>
              <a:t>یافته های تشخیصی:</a:t>
            </a:r>
          </a:p>
          <a:p>
            <a:pPr>
              <a:buFont typeface="Wingdings" pitchFamily="2" charset="2"/>
              <a:buChar char="v"/>
            </a:pPr>
            <a:r>
              <a:rPr lang="fa-IR" b="1" dirty="0" smtClean="0"/>
              <a:t>تغییرات ادراری:</a:t>
            </a:r>
          </a:p>
          <a:p>
            <a:pPr>
              <a:buNone/>
            </a:pPr>
            <a:endParaRPr lang="fa-IR" b="1" dirty="0" smtClean="0"/>
          </a:p>
          <a:p>
            <a:pPr>
              <a:buNone/>
            </a:pPr>
            <a:r>
              <a:rPr lang="fa-IR" sz="2800" b="1" dirty="0" smtClean="0"/>
              <a:t>برون ده ادراری</a:t>
            </a:r>
          </a:p>
          <a:p>
            <a:pPr>
              <a:buNone/>
            </a:pPr>
            <a:r>
              <a:rPr lang="fa-IR" sz="2600" b="1" dirty="0" smtClean="0"/>
              <a:t>خون درادرار</a:t>
            </a:r>
          </a:p>
          <a:p>
            <a:pPr>
              <a:buNone/>
            </a:pPr>
            <a:r>
              <a:rPr lang="fa-IR" sz="2800" b="1" dirty="0" smtClean="0"/>
              <a:t>چگالی ادرار</a:t>
            </a:r>
          </a:p>
          <a:p>
            <a:pPr>
              <a:buNone/>
            </a:pPr>
            <a:r>
              <a:rPr lang="fa-IR" sz="2800" b="1" dirty="0" smtClean="0"/>
              <a:t>تغییر </a:t>
            </a:r>
            <a:r>
              <a:rPr lang="en-US" sz="2800" b="1" dirty="0" smtClean="0"/>
              <a:t>Na</a:t>
            </a:r>
            <a:r>
              <a:rPr lang="fa-IR" sz="2800" b="1" dirty="0" smtClean="0"/>
              <a:t> ادرار</a:t>
            </a:r>
          </a:p>
          <a:p>
            <a:pPr>
              <a:buNone/>
            </a:pPr>
            <a:r>
              <a:rPr lang="fa-IR" sz="2800" b="1" dirty="0" smtClean="0"/>
              <a:t>وجود کاست های ادراری</a:t>
            </a:r>
          </a:p>
          <a:p>
            <a:pPr>
              <a:buNone/>
            </a:pPr>
            <a:endParaRPr lang="fa-IR" sz="2800" b="1" dirty="0" smtClean="0"/>
          </a:p>
          <a:p>
            <a:pPr>
              <a:buFont typeface="Wingdings" pitchFamily="2" charset="2"/>
              <a:buChar char="v"/>
            </a:pPr>
            <a:r>
              <a:rPr lang="fa-IR" b="1" dirty="0" smtClean="0"/>
              <a:t>افزایش </a:t>
            </a:r>
            <a:r>
              <a:rPr lang="en-US" b="1" dirty="0" smtClean="0"/>
              <a:t>BUN</a:t>
            </a:r>
            <a:r>
              <a:rPr lang="fa-IR" b="1" dirty="0" smtClean="0"/>
              <a:t> </a:t>
            </a:r>
            <a:r>
              <a:rPr lang="en-US" b="1" dirty="0" smtClean="0"/>
              <a:t> </a:t>
            </a:r>
            <a:r>
              <a:rPr lang="fa-IR" b="1" dirty="0" smtClean="0"/>
              <a:t>و</a:t>
            </a:r>
            <a:r>
              <a:rPr lang="en-US" b="1" dirty="0" smtClean="0"/>
              <a:t>Cr </a:t>
            </a:r>
            <a:r>
              <a:rPr lang="fa-IR" b="1" dirty="0" smtClean="0"/>
              <a:t>خون:</a:t>
            </a:r>
          </a:p>
          <a:p>
            <a:pPr>
              <a:buNone/>
            </a:pPr>
            <a:endParaRPr lang="fa-IR" b="1" dirty="0" smtClean="0"/>
          </a:p>
          <a:p>
            <a:pPr>
              <a:buNone/>
            </a:pPr>
            <a:r>
              <a:rPr lang="fa-IR" b="1" dirty="0" smtClean="0"/>
              <a:t>میزان اوره با میزان کاتابولیسم </a:t>
            </a:r>
            <a:r>
              <a:rPr lang="en-US" b="1" dirty="0" smtClean="0"/>
              <a:t>pr </a:t>
            </a:r>
            <a:r>
              <a:rPr lang="fa-IR" b="1" dirty="0" smtClean="0"/>
              <a:t> </a:t>
            </a:r>
            <a:r>
              <a:rPr lang="en-US" b="1" dirty="0" smtClean="0"/>
              <a:t> ,</a:t>
            </a:r>
            <a:r>
              <a:rPr lang="fa-IR" b="1" dirty="0" smtClean="0"/>
              <a:t>خونرسانی کلیه ومصرف </a:t>
            </a:r>
            <a:r>
              <a:rPr lang="en-US" b="1" dirty="0" smtClean="0"/>
              <a:t>pr</a:t>
            </a:r>
            <a:r>
              <a:rPr lang="fa-IR" b="1" dirty="0" smtClean="0"/>
              <a:t> افزایش می یابد.</a:t>
            </a:r>
          </a:p>
          <a:p>
            <a:pPr>
              <a:buNone/>
            </a:pPr>
            <a:r>
              <a:rPr lang="fa-IR" b="1" dirty="0" smtClean="0"/>
              <a:t>کراتینین سرم همراه با آسیب گلومرولی افزایش می یابد.</a:t>
            </a:r>
          </a:p>
          <a:p>
            <a:pPr>
              <a:buNone/>
            </a:pPr>
            <a:r>
              <a:rPr lang="fa-IR" b="1" dirty="0" smtClean="0"/>
              <a:t>سطح </a:t>
            </a:r>
            <a:r>
              <a:rPr lang="en-US" b="1" dirty="0" smtClean="0"/>
              <a:t>Cr</a:t>
            </a:r>
            <a:r>
              <a:rPr lang="fa-IR" b="1" dirty="0" smtClean="0"/>
              <a:t> سرم در پایش کارکرد کلیه و پیشرفت بیماری مفید است.</a:t>
            </a:r>
          </a:p>
          <a:p>
            <a:pPr>
              <a:buNone/>
            </a:pPr>
            <a:r>
              <a:rPr lang="en-US" b="1" dirty="0" smtClean="0"/>
              <a:t>         </a:t>
            </a:r>
            <a:endParaRPr lang="fa-I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-5715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00"/>
                            </p:stCondLst>
                            <p:childTnLst>
                              <p:par>
                                <p:cTn id="1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489</TotalTime>
  <Words>852</Words>
  <Application>Microsoft Office PowerPoint</Application>
  <PresentationFormat>On-screen Show (4:3)</PresentationFormat>
  <Paragraphs>185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35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ACUTE &amp; CHORONIC  RF   </vt:lpstr>
      <vt:lpstr>ARF</vt:lpstr>
      <vt:lpstr>پاتوفیزیولوژی</vt:lpstr>
      <vt:lpstr>PowerPoint Presentation</vt:lpstr>
      <vt:lpstr>PowerPoint Presentation</vt:lpstr>
      <vt:lpstr>PowerPoint Presentation</vt:lpstr>
      <vt:lpstr>PowerPoint Presentation</vt:lpstr>
      <vt:lpstr>       </vt:lpstr>
      <vt:lpstr> </vt:lpstr>
      <vt:lpstr>هیپرکالمی</vt:lpstr>
      <vt:lpstr>      </vt:lpstr>
      <vt:lpstr>PowerPoint Presentation</vt:lpstr>
      <vt:lpstr>PowerPoint Presentation</vt:lpstr>
      <vt:lpstr>PowerPoint Presentation</vt:lpstr>
      <vt:lpstr>Choronic Renal Failor </vt:lpstr>
      <vt:lpstr>PowerPoint Presentation</vt:lpstr>
      <vt:lpstr>پاتوفیزیولوژی:  1-کاهش کارکرد کلیوی:تجمع فراورده های نهایی متابولیسم Pr درخون به جای ادرار 2-ایجاد اورمی و تاثیر بر کل بدن   مراحل CRF : 1-کاهش ذخیره کلیوی 2-نارسایی کلیوی 3-ESRD  میزان پیشرفت بیماری به اختلال زمینه ای,دفع ادراری Pr وبالا بودن فشار خون بستگی دارد.</vt:lpstr>
      <vt:lpstr>علائم بالینی: علل اصلی ایجاد علائم ایجاد اورمی در بدن است,سن,شرایط زمینه ای ومیزان اختلال کلیوی در بروز علائم موثرند. 1-علایم قلبی-عروقی  2-نشانه های جلدی  3-سایر تظاهرات سیستمیک ریوی,گوارشی,خونی,تناسلی, عصبی,عضلانی اسکلتی  </vt:lpstr>
      <vt:lpstr>بررسی و تشخیص:  میزان پالاییش گلومرولی(GFR) احتباس آب وسدیم اسیدوز کم خونی عدم تعادل Ca وP         عوارضCRF:  هیپرکالمی پریکاردیت افزایش فشار خون کم خونی بیماریهای استخوانی       </vt:lpstr>
      <vt:lpstr>درمان</vt:lpstr>
      <vt:lpstr>درمان تغذیه ای:</vt:lpstr>
      <vt:lpstr>مراقبت پرستاری</vt:lpstr>
      <vt:lpstr>مداخلات پرستاری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&amp; CHORONIC  RF</dc:title>
  <dc:creator>Yekta</dc:creator>
  <cp:lastModifiedBy>taban</cp:lastModifiedBy>
  <cp:revision>55</cp:revision>
  <dcterms:created xsi:type="dcterms:W3CDTF">2013-08-12T07:46:36Z</dcterms:created>
  <dcterms:modified xsi:type="dcterms:W3CDTF">2023-05-19T04:15:18Z</dcterms:modified>
</cp:coreProperties>
</file>